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56" r:id="rId2"/>
    <p:sldId id="501" r:id="rId3"/>
    <p:sldId id="502" r:id="rId4"/>
    <p:sldId id="503" r:id="rId5"/>
    <p:sldId id="504" r:id="rId6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CC66"/>
    <a:srgbClr val="EAEAEA"/>
    <a:srgbClr val="C29D00"/>
    <a:srgbClr val="CEA700"/>
    <a:srgbClr val="77777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75" d="100"/>
          <a:sy n="75" d="100"/>
        </p:scale>
        <p:origin x="-101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84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46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238" tIns="59619" rIns="119238" bIns="59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73225" y="1077913"/>
            <a:ext cx="3511550" cy="26320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472480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1890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93725" algn="l" defTabSz="11890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89038" algn="l" defTabSz="11890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82763" algn="l" defTabSz="11890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378075" algn="l" defTabSz="1189038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4813" y="1077913"/>
            <a:ext cx="3508375" cy="2632075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4813" y="1077913"/>
            <a:ext cx="3508375" cy="2632075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4813" y="1077913"/>
            <a:ext cx="3508375" cy="2632075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4813" y="1077913"/>
            <a:ext cx="3508375" cy="2632075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4813" y="1077913"/>
            <a:ext cx="3508375" cy="2632075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52400"/>
            <a:ext cx="556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81000" y="152400"/>
          <a:ext cx="12192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Image" r:id="rId14" imgW="1893399" imgH="1880692" progId="">
                  <p:embed/>
                </p:oleObj>
              </mc:Choice>
              <mc:Fallback>
                <p:oleObj name="Image" r:id="rId14" imgW="1893399" imgH="188069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"/>
                        <a:ext cx="12192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239000" y="200025"/>
          <a:ext cx="12954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Photo Editor Photo" r:id="rId16" imgW="17600000" imgH="14780952" progId="">
                  <p:embed/>
                </p:oleObj>
              </mc:Choice>
              <mc:Fallback>
                <p:oleObj name="Photo Editor Photo" r:id="rId16" imgW="17600000" imgH="1478095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00025"/>
                        <a:ext cx="129540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336550" y="1347788"/>
            <a:ext cx="8507413" cy="76200"/>
            <a:chOff x="212" y="849"/>
            <a:chExt cx="5359" cy="48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114FFB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063DE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1037" name="AutoShape 13"/>
          <p:cNvSpPr>
            <a:spLocks noChangeArrowheads="1"/>
          </p:cNvSpPr>
          <p:nvPr userDrawn="1"/>
        </p:nvSpPr>
        <p:spPr bwMode="auto">
          <a:xfrm>
            <a:off x="95250" y="84138"/>
            <a:ext cx="8953500" cy="6678612"/>
          </a:xfrm>
          <a:prstGeom prst="roundRect">
            <a:avLst>
              <a:gd name="adj" fmla="val 12486"/>
            </a:avLst>
          </a:prstGeom>
          <a:noFill/>
          <a:ln w="38099" cmpd="dbl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7" name="Picture 17" descr="MCj04380670000[1]"/>
          <p:cNvPicPr>
            <a:picLocks noChangeAspect="1" noChangeArrowheads="1"/>
          </p:cNvPicPr>
          <p:nvPr/>
        </p:nvPicPr>
        <p:blipFill>
          <a:blip r:embed="rId3" cstate="print">
            <a:lum bright="52000" contrast="-64000"/>
          </a:blip>
          <a:srcRect/>
          <a:stretch>
            <a:fillRect/>
          </a:stretch>
        </p:blipFill>
        <p:spPr bwMode="auto">
          <a:xfrm>
            <a:off x="1778000" y="13716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306388" y="1551377"/>
            <a:ext cx="8721725" cy="451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5400" b="1" u="none" dirty="0">
                <a:solidFill>
                  <a:schemeClr val="hlink"/>
                </a:solidFill>
                <a:cs typeface="Times New Roman" pitchFamily="18" charset="0"/>
              </a:rPr>
              <a:t>ICTS REGION II </a:t>
            </a:r>
            <a:r>
              <a:rPr lang="en-US" sz="5400" b="1" u="none" dirty="0" smtClean="0">
                <a:solidFill>
                  <a:schemeClr val="hlink"/>
                </a:solidFill>
                <a:cs typeface="Times New Roman" pitchFamily="18" charset="0"/>
              </a:rPr>
              <a:t>REPORT</a:t>
            </a:r>
          </a:p>
          <a:p>
            <a:pPr algn="ctr"/>
            <a:r>
              <a:rPr lang="en-US" sz="3600" b="1" u="none" dirty="0" smtClean="0">
                <a:solidFill>
                  <a:schemeClr val="hlink"/>
                </a:solidFill>
                <a:cs typeface="Times New Roman" pitchFamily="18" charset="0"/>
              </a:rPr>
              <a:t>(Minus the USA, see Session Items 5 &amp; 6)</a:t>
            </a:r>
          </a:p>
          <a:p>
            <a:pPr algn="ctr"/>
            <a:endParaRPr lang="en-US" sz="2800" b="1" u="none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en-US" sz="2800" b="1" u="none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By the Region </a:t>
            </a:r>
            <a:r>
              <a:rPr lang="en-US" sz="2800" b="1" u="none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II </a:t>
            </a:r>
            <a:r>
              <a:rPr lang="en-US" sz="2800" b="1" u="none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(the Americas) Coordinator: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3600" b="1" u="none" dirty="0" smtClean="0">
                <a:solidFill>
                  <a:schemeClr val="accent1">
                    <a:lumMod val="50000"/>
                  </a:schemeClr>
                </a:solidFill>
              </a:rPr>
              <a:t>Mr</a:t>
            </a:r>
            <a:r>
              <a:rPr lang="en-US" sz="3600" b="1" u="none" dirty="0">
                <a:solidFill>
                  <a:schemeClr val="accent1">
                    <a:lumMod val="50000"/>
                  </a:schemeClr>
                </a:solidFill>
              </a:rPr>
              <a:t>. Mikel R. Ryan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800" b="1" u="none" dirty="0" smtClean="0"/>
              <a:t>Patuxent River MD, United States of America, and</a:t>
            </a:r>
          </a:p>
          <a:p>
            <a:pPr algn="ctr"/>
            <a:r>
              <a:rPr lang="en-US" sz="3600" b="1" u="none" dirty="0" smtClean="0">
                <a:solidFill>
                  <a:schemeClr val="accent1">
                    <a:lumMod val="50000"/>
                  </a:schemeClr>
                </a:solidFill>
              </a:rPr>
              <a:t>Mr. </a:t>
            </a:r>
            <a:r>
              <a:rPr lang="en-US" sz="3600" b="1" u="none" dirty="0" smtClean="0">
                <a:solidFill>
                  <a:schemeClr val="accent1">
                    <a:lumMod val="50000"/>
                  </a:schemeClr>
                </a:solidFill>
              </a:rPr>
              <a:t>Sergio </a:t>
            </a:r>
            <a:r>
              <a:rPr lang="en-US" sz="3600" b="1" u="none" dirty="0" err="1" smtClean="0">
                <a:solidFill>
                  <a:schemeClr val="accent1">
                    <a:lumMod val="50000"/>
                  </a:schemeClr>
                </a:solidFill>
              </a:rPr>
              <a:t>Penna</a:t>
            </a:r>
            <a:endParaRPr lang="en-US" sz="3600" b="1" u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800" b="1" u="none" dirty="0" smtClean="0"/>
              <a:t>Embraer, San Paulo, Brazil </a:t>
            </a:r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306388" y="6191250"/>
            <a:ext cx="8672512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1549400" y="1778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endParaRPr lang="en-US" sz="3600" b="1" u="none" dirty="0">
              <a:solidFill>
                <a:schemeClr val="tx2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US" sz="3800" b="1" u="none" dirty="0" smtClean="0">
                <a:solidFill>
                  <a:schemeClr val="tx2"/>
                </a:solidFill>
              </a:rPr>
              <a:t>International Telemetering</a:t>
            </a:r>
          </a:p>
          <a:p>
            <a:pPr algn="ctr">
              <a:lnSpc>
                <a:spcPct val="75000"/>
              </a:lnSpc>
            </a:pPr>
            <a:r>
              <a:rPr lang="en-US" sz="3800" b="1" u="none" dirty="0">
                <a:solidFill>
                  <a:schemeClr val="tx2"/>
                </a:solidFill>
              </a:rPr>
              <a:t> </a:t>
            </a:r>
            <a:r>
              <a:rPr lang="en-US" sz="3800" b="1" u="none" dirty="0" smtClean="0">
                <a:solidFill>
                  <a:schemeClr val="tx2"/>
                </a:solidFill>
              </a:rPr>
              <a:t>      Conference 2014    </a:t>
            </a:r>
            <a:r>
              <a:rPr lang="en-US" sz="3600" b="1" u="none" dirty="0" smtClean="0">
                <a:solidFill>
                  <a:schemeClr val="tx2"/>
                </a:solidFill>
              </a:rPr>
              <a:t>		</a:t>
            </a:r>
            <a:endParaRPr lang="en-US" sz="3600" b="1" u="none" dirty="0">
              <a:solidFill>
                <a:schemeClr val="tx2"/>
              </a:solidFill>
            </a:endParaRPr>
          </a:p>
        </p:txBody>
      </p:sp>
      <p:sp>
        <p:nvSpPr>
          <p:cNvPr id="291854" name="Rectangle 14"/>
          <p:cNvSpPr>
            <a:spLocks noChangeArrowheads="1"/>
          </p:cNvSpPr>
          <p:nvPr/>
        </p:nvSpPr>
        <p:spPr bwMode="auto">
          <a:xfrm>
            <a:off x="169863" y="6153150"/>
            <a:ext cx="87804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b="1" u="none" dirty="0" smtClean="0"/>
              <a:t>33rd </a:t>
            </a:r>
            <a:r>
              <a:rPr lang="en-US" b="1" u="none" dirty="0"/>
              <a:t>Meeting of the International Consortium for Telemetry Spectrum</a:t>
            </a:r>
          </a:p>
          <a:p>
            <a:pPr algn="ctr"/>
            <a:r>
              <a:rPr lang="en-US" b="1" u="none" dirty="0"/>
              <a:t> San </a:t>
            </a:r>
            <a:r>
              <a:rPr lang="en-US" b="1" u="none" dirty="0" smtClean="0"/>
              <a:t>Diego, State of </a:t>
            </a:r>
            <a:r>
              <a:rPr lang="en-US" b="1" u="none" dirty="0"/>
              <a:t>California, United States of America, </a:t>
            </a:r>
            <a:r>
              <a:rPr lang="en-US" b="1" u="none" dirty="0" smtClean="0"/>
              <a:t>21 </a:t>
            </a:r>
            <a:r>
              <a:rPr lang="en-US" b="1" u="none" dirty="0"/>
              <a:t>October </a:t>
            </a:r>
            <a:r>
              <a:rPr lang="en-US" b="1" u="none" dirty="0" smtClean="0"/>
              <a:t>2014 </a:t>
            </a:r>
            <a:endParaRPr lang="en-US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64" name="Group 4"/>
          <p:cNvGrpSpPr>
            <a:grpSpLocks/>
          </p:cNvGrpSpPr>
          <p:nvPr/>
        </p:nvGrpSpPr>
        <p:grpSpPr bwMode="auto">
          <a:xfrm>
            <a:off x="336550" y="1347788"/>
            <a:ext cx="8507413" cy="76200"/>
            <a:chOff x="212" y="849"/>
            <a:chExt cx="5359" cy="48"/>
          </a:xfrm>
        </p:grpSpPr>
        <p:grpSp>
          <p:nvGrpSpPr>
            <p:cNvPr id="322565" name="Group 5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66" name="Line 6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114FFB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67" name="Line 7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22568" name="Group 8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69" name="Line 9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063DE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70" name="Line 10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22571" name="Group 11"/>
          <p:cNvGrpSpPr>
            <a:grpSpLocks/>
          </p:cNvGrpSpPr>
          <p:nvPr/>
        </p:nvGrpSpPr>
        <p:grpSpPr bwMode="auto">
          <a:xfrm>
            <a:off x="336550" y="1347788"/>
            <a:ext cx="8507413" cy="76200"/>
            <a:chOff x="212" y="849"/>
            <a:chExt cx="5359" cy="48"/>
          </a:xfrm>
        </p:grpSpPr>
        <p:grpSp>
          <p:nvGrpSpPr>
            <p:cNvPr id="322572" name="Group 12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73" name="Line 13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114FFB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74" name="Line 14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22575" name="Group 15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76" name="Line 16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063DE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77" name="Line 17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22585" name="Rectangle 25"/>
          <p:cNvSpPr>
            <a:spLocks noChangeArrowheads="1"/>
          </p:cNvSpPr>
          <p:nvPr/>
        </p:nvSpPr>
        <p:spPr bwMode="auto">
          <a:xfrm>
            <a:off x="809625" y="0"/>
            <a:ext cx="8334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3600" b="1" u="none" dirty="0">
                <a:solidFill>
                  <a:schemeClr val="tx2"/>
                </a:solidFill>
                <a:latin typeface="Arial" charset="0"/>
              </a:rPr>
              <a:t>       </a:t>
            </a:r>
          </a:p>
        </p:txBody>
      </p:sp>
      <p:sp>
        <p:nvSpPr>
          <p:cNvPr id="322586" name="Rectangle 26"/>
          <p:cNvSpPr>
            <a:spLocks noChangeArrowheads="1"/>
          </p:cNvSpPr>
          <p:nvPr/>
        </p:nvSpPr>
        <p:spPr bwMode="auto">
          <a:xfrm>
            <a:off x="1676400" y="228600"/>
            <a:ext cx="541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endParaRPr lang="en-US" sz="3600" b="1" u="none" dirty="0">
              <a:solidFill>
                <a:schemeClr val="tx2"/>
              </a:solidFill>
            </a:endParaRPr>
          </a:p>
        </p:txBody>
      </p:sp>
      <p:sp>
        <p:nvSpPr>
          <p:cNvPr id="322588" name="Rectangle 28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4770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br>
              <a:rPr lang="en-US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Mexico &amp; Columbia</a:t>
            </a:r>
            <a:endParaRPr lang="en-US" sz="36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589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361950" y="1600200"/>
            <a:ext cx="8456613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Comisión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Interamericana de Telecomunicaciones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CITEL)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 (XXIV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of Permanent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Consultative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Radiocommunications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took place from 29 SEP to 3 OCT 2014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Merida City,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Yucatan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Mexico.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Meeting, Mexico and Colombia offered specific regulatory text; i.e. a new footnote identifying 1427-1518 MHz for International Mobile Telecommunications (IMT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“World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Radiocommunication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Conference (WRC) Agenda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 1.1: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to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additional spectrum allocations to the mobile service on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 primary basis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identification of additional frequency bands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for IMT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related regulatory provisions, to facilitate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   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terrestrial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broadband applications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accordance with Resolution 233 (WRC-12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).”</a:t>
            </a:r>
          </a:p>
        </p:txBody>
      </p:sp>
    </p:spTree>
    <p:extLst>
      <p:ext uri="{BB962C8B-B14F-4D97-AF65-F5344CB8AC3E}">
        <p14:creationId xmlns:p14="http://schemas.microsoft.com/office/powerpoint/2010/main" val="33517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64" name="Group 4"/>
          <p:cNvGrpSpPr>
            <a:grpSpLocks/>
          </p:cNvGrpSpPr>
          <p:nvPr/>
        </p:nvGrpSpPr>
        <p:grpSpPr bwMode="auto">
          <a:xfrm>
            <a:off x="336550" y="1347788"/>
            <a:ext cx="8507413" cy="76200"/>
            <a:chOff x="212" y="849"/>
            <a:chExt cx="5359" cy="48"/>
          </a:xfrm>
        </p:grpSpPr>
        <p:grpSp>
          <p:nvGrpSpPr>
            <p:cNvPr id="322565" name="Group 5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66" name="Line 6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114FFB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67" name="Line 7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22568" name="Group 8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69" name="Line 9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063DE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70" name="Line 10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22571" name="Group 11"/>
          <p:cNvGrpSpPr>
            <a:grpSpLocks/>
          </p:cNvGrpSpPr>
          <p:nvPr/>
        </p:nvGrpSpPr>
        <p:grpSpPr bwMode="auto">
          <a:xfrm>
            <a:off x="336550" y="1347788"/>
            <a:ext cx="8507413" cy="76200"/>
            <a:chOff x="212" y="849"/>
            <a:chExt cx="5359" cy="48"/>
          </a:xfrm>
        </p:grpSpPr>
        <p:grpSp>
          <p:nvGrpSpPr>
            <p:cNvPr id="322572" name="Group 12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73" name="Line 13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114FFB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74" name="Line 14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22575" name="Group 15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76" name="Line 16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063DE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77" name="Line 17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22585" name="Rectangle 25"/>
          <p:cNvSpPr>
            <a:spLocks noChangeArrowheads="1"/>
          </p:cNvSpPr>
          <p:nvPr/>
        </p:nvSpPr>
        <p:spPr bwMode="auto">
          <a:xfrm>
            <a:off x="809625" y="0"/>
            <a:ext cx="8334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3600" b="1" u="none" dirty="0">
                <a:solidFill>
                  <a:schemeClr val="tx2"/>
                </a:solidFill>
                <a:latin typeface="Arial" charset="0"/>
              </a:rPr>
              <a:t>       </a:t>
            </a:r>
          </a:p>
        </p:txBody>
      </p:sp>
      <p:sp>
        <p:nvSpPr>
          <p:cNvPr id="322586" name="Rectangle 26"/>
          <p:cNvSpPr>
            <a:spLocks noChangeArrowheads="1"/>
          </p:cNvSpPr>
          <p:nvPr/>
        </p:nvSpPr>
        <p:spPr bwMode="auto">
          <a:xfrm>
            <a:off x="1676400" y="228600"/>
            <a:ext cx="541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endParaRPr lang="en-US" sz="3600" b="1" u="none" dirty="0">
              <a:solidFill>
                <a:schemeClr val="tx2"/>
              </a:solidFill>
            </a:endParaRPr>
          </a:p>
        </p:txBody>
      </p:sp>
      <p:sp>
        <p:nvSpPr>
          <p:cNvPr id="322589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02430" y="1600200"/>
            <a:ext cx="8375651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meeting progressed, other administrations indicated support for Colombia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Mexico, such as Brazil,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Uruguay, Costa Rica, Peru, Guatemala, and the Dominican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Republic. 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enough for an Inter-American Proposal (“IAP”).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Brazil has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proposed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the band 1350-1400 MHz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IMT. Lastly, Canada proposes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1427-1492 MHz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IMT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exclude itself from Footnote RR 5.343, which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Aeronautical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Telemetry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(AMT) priority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other uses of the mobile service involving the L-Band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1435-1535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MHz)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 Region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result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could be changes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 5.343. A decision on this may be taken at the next CITEL Meeting in FEB 2015, or the one after that in AUG 2015.</a:t>
            </a:r>
          </a:p>
          <a:p>
            <a:pPr marL="461963" indent="0">
              <a:spcBef>
                <a:spcPts val="576"/>
              </a:spcBef>
              <a:buClr>
                <a:schemeClr val="tx2"/>
              </a:buCl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br>
              <a:rPr lang="en-US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Canada, Brazil &amp; Others</a:t>
            </a:r>
            <a:endParaRPr lang="en-US" sz="36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64" name="Group 4"/>
          <p:cNvGrpSpPr>
            <a:grpSpLocks/>
          </p:cNvGrpSpPr>
          <p:nvPr/>
        </p:nvGrpSpPr>
        <p:grpSpPr bwMode="auto">
          <a:xfrm>
            <a:off x="336550" y="1347788"/>
            <a:ext cx="8507413" cy="76200"/>
            <a:chOff x="212" y="849"/>
            <a:chExt cx="5359" cy="48"/>
          </a:xfrm>
        </p:grpSpPr>
        <p:grpSp>
          <p:nvGrpSpPr>
            <p:cNvPr id="322565" name="Group 5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66" name="Line 6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114FFB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67" name="Line 7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22568" name="Group 8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69" name="Line 9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063DE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70" name="Line 10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22571" name="Group 11"/>
          <p:cNvGrpSpPr>
            <a:grpSpLocks/>
          </p:cNvGrpSpPr>
          <p:nvPr/>
        </p:nvGrpSpPr>
        <p:grpSpPr bwMode="auto">
          <a:xfrm>
            <a:off x="336550" y="1347788"/>
            <a:ext cx="8507413" cy="76200"/>
            <a:chOff x="212" y="849"/>
            <a:chExt cx="5359" cy="48"/>
          </a:xfrm>
        </p:grpSpPr>
        <p:grpSp>
          <p:nvGrpSpPr>
            <p:cNvPr id="322572" name="Group 12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73" name="Line 13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114FFB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74" name="Line 14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22575" name="Group 15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76" name="Line 16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063DE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77" name="Line 17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22585" name="Rectangle 25"/>
          <p:cNvSpPr>
            <a:spLocks noChangeArrowheads="1"/>
          </p:cNvSpPr>
          <p:nvPr/>
        </p:nvSpPr>
        <p:spPr bwMode="auto">
          <a:xfrm>
            <a:off x="809625" y="0"/>
            <a:ext cx="8334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3600" b="1" u="none" dirty="0">
                <a:solidFill>
                  <a:schemeClr val="tx2"/>
                </a:solidFill>
                <a:latin typeface="Arial" charset="0"/>
              </a:rPr>
              <a:t>       </a:t>
            </a:r>
          </a:p>
        </p:txBody>
      </p:sp>
      <p:sp>
        <p:nvSpPr>
          <p:cNvPr id="322586" name="Rectangle 26"/>
          <p:cNvSpPr>
            <a:spLocks noChangeArrowheads="1"/>
          </p:cNvSpPr>
          <p:nvPr/>
        </p:nvSpPr>
        <p:spPr bwMode="auto">
          <a:xfrm>
            <a:off x="1676400" y="228600"/>
            <a:ext cx="541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endParaRPr lang="en-US" sz="3600" b="1" u="none" dirty="0">
              <a:solidFill>
                <a:schemeClr val="tx2"/>
              </a:solidFill>
            </a:endParaRPr>
          </a:p>
        </p:txBody>
      </p:sp>
      <p:sp>
        <p:nvSpPr>
          <p:cNvPr id="322589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02430" y="1752600"/>
            <a:ext cx="8375651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L-Band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operating AMT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1452-1472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MHz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since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2005,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Anatel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(the Brazilian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Telecommunication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identified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1350-1525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MHz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IMT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accordance with WRC-2015 Agenda Item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MHz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Brazilian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shall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 inside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1435-1525 MHz range,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chances are that it will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shifted from 1452-1472 MHz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accommodate the supplementary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downlink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S-Band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This band is temporarily allocated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2230-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2260 and 2330-2360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 ranges.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now the most heavily-used AMT bands in Brazil.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8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324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br>
              <a:rPr lang="en-US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Brazil: AMT L-/S-Band Status</a:t>
            </a:r>
            <a:endParaRPr lang="en-US" sz="36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64" name="Group 4"/>
          <p:cNvGrpSpPr>
            <a:grpSpLocks/>
          </p:cNvGrpSpPr>
          <p:nvPr/>
        </p:nvGrpSpPr>
        <p:grpSpPr bwMode="auto">
          <a:xfrm>
            <a:off x="336550" y="1347788"/>
            <a:ext cx="8507413" cy="76200"/>
            <a:chOff x="212" y="849"/>
            <a:chExt cx="5359" cy="48"/>
          </a:xfrm>
        </p:grpSpPr>
        <p:grpSp>
          <p:nvGrpSpPr>
            <p:cNvPr id="322565" name="Group 5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66" name="Line 6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114FFB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67" name="Line 7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22568" name="Group 8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69" name="Line 9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063DE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70" name="Line 10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22571" name="Group 11"/>
          <p:cNvGrpSpPr>
            <a:grpSpLocks/>
          </p:cNvGrpSpPr>
          <p:nvPr/>
        </p:nvGrpSpPr>
        <p:grpSpPr bwMode="auto">
          <a:xfrm>
            <a:off x="336550" y="1347788"/>
            <a:ext cx="8507413" cy="76200"/>
            <a:chOff x="212" y="849"/>
            <a:chExt cx="5359" cy="48"/>
          </a:xfrm>
        </p:grpSpPr>
        <p:grpSp>
          <p:nvGrpSpPr>
            <p:cNvPr id="322572" name="Group 12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73" name="Line 13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114FFB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74" name="Line 14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322575" name="Group 15"/>
            <p:cNvGrpSpPr>
              <a:grpSpLocks/>
            </p:cNvGrpSpPr>
            <p:nvPr/>
          </p:nvGrpSpPr>
          <p:grpSpPr bwMode="auto">
            <a:xfrm>
              <a:off x="212" y="849"/>
              <a:ext cx="5359" cy="48"/>
              <a:chOff x="212" y="849"/>
              <a:chExt cx="5359" cy="48"/>
            </a:xfrm>
          </p:grpSpPr>
          <p:sp>
            <p:nvSpPr>
              <p:cNvPr id="322576" name="Line 16"/>
              <p:cNvSpPr>
                <a:spLocks noChangeShapeType="1"/>
              </p:cNvSpPr>
              <p:nvPr/>
            </p:nvSpPr>
            <p:spPr bwMode="auto">
              <a:xfrm>
                <a:off x="228" y="849"/>
                <a:ext cx="5327" cy="0"/>
              </a:xfrm>
              <a:prstGeom prst="line">
                <a:avLst/>
              </a:prstGeom>
              <a:noFill/>
              <a:ln w="76199">
                <a:solidFill>
                  <a:srgbClr val="063DE8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2577" name="Line 17"/>
              <p:cNvSpPr>
                <a:spLocks noChangeShapeType="1"/>
              </p:cNvSpPr>
              <p:nvPr/>
            </p:nvSpPr>
            <p:spPr bwMode="auto">
              <a:xfrm>
                <a:off x="212" y="897"/>
                <a:ext cx="5359" cy="0"/>
              </a:xfrm>
              <a:prstGeom prst="line">
                <a:avLst/>
              </a:prstGeom>
              <a:noFill/>
              <a:ln w="25399">
                <a:solidFill>
                  <a:srgbClr val="CF0E3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22586" name="Rectangle 26"/>
          <p:cNvSpPr>
            <a:spLocks noChangeArrowheads="1"/>
          </p:cNvSpPr>
          <p:nvPr/>
        </p:nvSpPr>
        <p:spPr bwMode="auto">
          <a:xfrm>
            <a:off x="1676400" y="228600"/>
            <a:ext cx="541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endParaRPr lang="en-US" sz="3600" b="1" u="none" dirty="0">
              <a:solidFill>
                <a:schemeClr val="tx2"/>
              </a:solidFill>
            </a:endParaRPr>
          </a:p>
        </p:txBody>
      </p:sp>
      <p:sp>
        <p:nvSpPr>
          <p:cNvPr id="322589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02430" y="1752600"/>
            <a:ext cx="8375651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C-Band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Brazil’s 5091-5150 MHz is closer to France’s C-Band than the USA’s C-Band. Some AMT C-Band flight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begun, but we are still developing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ground segment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WRC-2015 Agenda Item 1.7: </a:t>
            </a:r>
          </a:p>
          <a:p>
            <a:pPr marL="0" indent="0" algn="ctr">
              <a:buNone/>
            </a:pP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use of the band 5091-5150 MHz by the fixed-satellite  service (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Earth-to-Space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(limited to feeder links of the non-geostationary mobile-satellite systems in the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mobile-satellite      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service) in accordance with Resolution 114 (Rev.WRC-12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).”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last CITEL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meeting, Brazil and three other countries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voted to remove the limitation imposed to satellite feeder-links in C-Band use to 2018 without any harm to AMT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8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4008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br>
              <a:rPr lang="en-US" sz="36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Brazil: AMT C-Band Status</a:t>
            </a:r>
            <a:endParaRPr lang="en-US" sz="36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½ Floppy (A: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3½ Floppy (A: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½ Floppy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½ Floppy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½ Floppy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93750203</TotalTime>
  <Pages>15</Pages>
  <Words>485</Words>
  <Application>Microsoft Office PowerPoint</Application>
  <PresentationFormat>On-screen Show (4:3)</PresentationFormat>
  <Paragraphs>33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3½ Floppy (A:)</vt:lpstr>
      <vt:lpstr>Image</vt:lpstr>
      <vt:lpstr>Photo Editor Photo</vt:lpstr>
      <vt:lpstr>PowerPoint Presentation</vt:lpstr>
      <vt:lpstr>INTERNATIONAL Mexico &amp; Columbia</vt:lpstr>
      <vt:lpstr>INTERNATIONAL Canada, Brazil &amp; Others</vt:lpstr>
      <vt:lpstr>INTERNATIONAL Brazil: AMT L-/S-Band Status</vt:lpstr>
      <vt:lpstr>INTERNATIONAL Brazil: AMT C-Band Status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group</dc:title>
  <dc:subject>Range Commanders Council</dc:subject>
  <dc:creator>mikel ryan 8-01-97</dc:creator>
  <cp:lastModifiedBy>mikel.ryan</cp:lastModifiedBy>
  <cp:revision>642</cp:revision>
  <cp:lastPrinted>2000-04-21T17:12:32Z</cp:lastPrinted>
  <dcterms:created xsi:type="dcterms:W3CDTF">1997-08-19T16:58:02Z</dcterms:created>
  <dcterms:modified xsi:type="dcterms:W3CDTF">2014-10-17T10:39:56Z</dcterms:modified>
</cp:coreProperties>
</file>